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Merriweather" panose="020B0604020202020204" charset="-18"/>
      <p:regular r:id="rId16"/>
      <p:bold r:id="rId17"/>
      <p:italic r:id="rId18"/>
      <p:boldItalic r:id="rId19"/>
    </p:embeddedFont>
    <p:embeddedFont>
      <p:font typeface="Roboto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bde54b0081_9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bde54b0081_9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de54b0081_9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bde54b0081_9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bde54b0081_9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bde54b0081_9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bde54b0081_9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bde54b0081_9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bde54b008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bde54b008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bde54b0081_9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bde54b0081_9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bde54b0081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bde54b0081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de54b0081_9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de54b0081_9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bde54b0081_9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bde54b0081_9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de54b0081_9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de54b0081_9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de54b0081_9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de54b0081_9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de54b0081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bde54b0081_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819250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dirty="0"/>
              <a:t>Mentális egészség </a:t>
            </a:r>
            <a:r>
              <a:rPr lang="hu"/>
              <a:t>felmérés </a:t>
            </a:r>
            <a:r>
              <a:rPr lang="hu" smtClean="0"/>
              <a:t>2021 elején</a:t>
            </a:r>
            <a:r>
              <a:rPr lang="hu" dirty="0" smtClean="0"/>
              <a:t/>
            </a:r>
            <a:br>
              <a:rPr lang="hu" dirty="0" smtClean="0"/>
            </a:br>
            <a:r>
              <a:rPr lang="hu" smtClean="0"/>
              <a:t>a diákönkormányzattól</a:t>
            </a:r>
            <a:endParaRPr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78341" y="2299415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dirty="0"/>
              <a:t>A kitöltések </a:t>
            </a:r>
            <a:r>
              <a:rPr lang="hu" dirty="0" smtClean="0"/>
              <a:t>01.21. és 02.01</a:t>
            </a:r>
            <a:r>
              <a:rPr lang="hu" dirty="0"/>
              <a:t>. között érkeztek.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311700" y="95600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Mennyire viselte meg a távoktatás a szociális életedet?</a:t>
            </a:r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ubTitle" idx="4294967295"/>
          </p:nvPr>
        </p:nvSpPr>
        <p:spPr>
          <a:xfrm>
            <a:off x="199900" y="921550"/>
            <a:ext cx="5558700" cy="43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hu"/>
              <a:t>(0-egyáltalán nem, 5-nagyon megviselte)</a:t>
            </a:r>
            <a:endParaRPr/>
          </a:p>
        </p:txBody>
      </p:sp>
      <p:pic>
        <p:nvPicPr>
          <p:cNvPr id="124" name="Google Shape;124;p22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0400" y="1425650"/>
            <a:ext cx="5683200" cy="35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Távoktatás</a:t>
            </a:r>
            <a:endParaRPr/>
          </a:p>
        </p:txBody>
      </p:sp>
      <p:pic>
        <p:nvPicPr>
          <p:cNvPr id="130" name="Google Shape;130;p23" descr="Űrlapok-válaszdiagram. Kérdés címe: Az online vagy a kontaktoktatás idején érezted magad produktívabbnak?. Válaszok száma: 181 válasz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263" y="1277025"/>
            <a:ext cx="8825525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Rossz hangulat a távoktatás alatt</a:t>
            </a:r>
            <a:endParaRPr/>
          </a:p>
        </p:txBody>
      </p:sp>
      <p:pic>
        <p:nvPicPr>
          <p:cNvPr id="136" name="Google Shape;136;p24" descr="Űrlapok-válaszdiagram. Kérdés címe: Élvezed az online oktatást?. Válaszok száma: 181 válasz."/>
          <p:cNvPicPr preferRelativeResize="0"/>
          <p:nvPr/>
        </p:nvPicPr>
        <p:blipFill rotWithShape="1">
          <a:blip r:embed="rId3">
            <a:alphaModFix/>
          </a:blip>
          <a:srcRect r="29027"/>
          <a:stretch/>
        </p:blipFill>
        <p:spPr>
          <a:xfrm>
            <a:off x="0" y="1285875"/>
            <a:ext cx="5716550" cy="338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/>
          <p:nvPr/>
        </p:nvSpPr>
        <p:spPr>
          <a:xfrm>
            <a:off x="5716550" y="1681350"/>
            <a:ext cx="3427500" cy="17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Miért van rossz hangulatod</a:t>
            </a:r>
            <a:r>
              <a:rPr lang="hu" sz="13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?</a:t>
            </a:r>
            <a:endParaRPr sz="13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3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sok feladat (95)</a:t>
            </a:r>
            <a:endParaRPr sz="13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3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osztálytársaiddal való viszonyod (62)</a:t>
            </a:r>
            <a:endParaRPr sz="13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3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tanáraiddal való viszonyod (26)</a:t>
            </a:r>
            <a:endParaRPr sz="13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" sz="13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jövőd miatti félelem (60)</a:t>
            </a:r>
            <a:endParaRPr sz="13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02124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11700" y="305250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Élvezed az online oktatást?</a:t>
            </a:r>
            <a:endParaRPr/>
          </a:p>
        </p:txBody>
      </p:sp>
      <p:sp>
        <p:nvSpPr>
          <p:cNvPr id="143" name="Google Shape;143;p25"/>
          <p:cNvSpPr txBox="1"/>
          <p:nvPr/>
        </p:nvSpPr>
        <p:spPr>
          <a:xfrm>
            <a:off x="311700" y="810650"/>
            <a:ext cx="3731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6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Évfolyamokra lebontva</a:t>
            </a:r>
            <a:endParaRPr sz="16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44" name="Google Shape;144;p25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3413" y="1394150"/>
            <a:ext cx="5817168" cy="3596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Kitöltések</a:t>
            </a:r>
            <a:endParaRPr/>
          </a:p>
        </p:txBody>
      </p:sp>
      <p:pic>
        <p:nvPicPr>
          <p:cNvPr id="71" name="Google Shape;71;p14" descr="Űrlapok-válaszdiagram. Kérdés címe: Melyik évfolyamba jársz?. Válaszok száma: 271 válasz."/>
          <p:cNvPicPr preferRelativeResize="0"/>
          <p:nvPr/>
        </p:nvPicPr>
        <p:blipFill rotWithShape="1">
          <a:blip r:embed="rId3">
            <a:alphaModFix/>
          </a:blip>
          <a:srcRect r="21073"/>
          <a:stretch/>
        </p:blipFill>
        <p:spPr>
          <a:xfrm>
            <a:off x="1007250" y="1295400"/>
            <a:ext cx="7129550" cy="384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311700" y="12106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Kérdések mindenkinek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7.évfolyam-12.évfolyam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271 válasz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Alvás és kipihentség</a:t>
            </a:r>
            <a:endParaRPr/>
          </a:p>
        </p:txBody>
      </p:sp>
      <p:pic>
        <p:nvPicPr>
          <p:cNvPr id="82" name="Google Shape;82;p16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71050"/>
            <a:ext cx="4808049" cy="297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8050" y="2462444"/>
            <a:ext cx="4335951" cy="2681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Jobban megvisel ez a tanév, mint az eddigiek?</a:t>
            </a:r>
            <a:endParaRPr/>
          </a:p>
        </p:txBody>
      </p:sp>
      <p:pic>
        <p:nvPicPr>
          <p:cNvPr id="89" name="Google Shape;89;p17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45950"/>
            <a:ext cx="3815700" cy="248822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4046325" y="1467600"/>
            <a:ext cx="4808100" cy="30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túlterheltség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○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sok feladat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○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sok dolgozat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○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hétvégén és szünetekben is tanulás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kimerültség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motiválatlanság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kilátástalanság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rengeteg stressz és aggódás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elszigeteltség/magány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Merriweather"/>
              <a:buChar char="●"/>
            </a:pP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mentális problémák (</a:t>
            </a:r>
            <a:r>
              <a:rPr lang="hu" sz="1500" dirty="0" smtClean="0">
                <a:latin typeface="Merriweather"/>
                <a:ea typeface="Merriweather"/>
                <a:cs typeface="Merriweather"/>
                <a:sym typeface="Merriweather"/>
              </a:rPr>
              <a:t>pl. depresszió</a:t>
            </a:r>
            <a:r>
              <a:rPr lang="hu" sz="1500" dirty="0">
                <a:latin typeface="Merriweather"/>
                <a:ea typeface="Merriweather"/>
                <a:cs typeface="Merriweather"/>
                <a:sym typeface="Merriweather"/>
              </a:rPr>
              <a:t>)</a:t>
            </a:r>
            <a:endParaRPr sz="1500" dirty="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4046325" y="500925"/>
            <a:ext cx="426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900" dirty="0" smtClean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„</a:t>
            </a:r>
            <a:r>
              <a:rPr lang="hu" sz="1900" dirty="0" smtClean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Ha </a:t>
            </a:r>
            <a:r>
              <a:rPr lang="hu" sz="1900" dirty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az előző kérdésre </a:t>
            </a:r>
            <a:r>
              <a:rPr lang="hu" sz="1900" i="1" dirty="0" smtClean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Igen-</a:t>
            </a:r>
            <a:r>
              <a:rPr lang="hu" sz="1900" dirty="0" smtClean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nel </a:t>
            </a:r>
            <a:r>
              <a:rPr lang="hu" sz="1900" dirty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válaszoltál, itt kifejtheted</a:t>
            </a:r>
            <a:r>
              <a:rPr lang="hu" sz="1900" dirty="0" smtClean="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.”</a:t>
            </a:r>
            <a:endParaRPr sz="2100"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311700" y="29127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Jobban megvisel ez a tanév, mint az eddigiek?</a:t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377375" y="803150"/>
            <a:ext cx="7335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5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Évfolyamokra lebontva</a:t>
            </a:r>
            <a:endParaRPr sz="15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98" name="Google Shape;98;p18" title="Grafikon"/>
          <p:cNvPicPr preferRelativeResize="0"/>
          <p:nvPr/>
        </p:nvPicPr>
        <p:blipFill rotWithShape="1">
          <a:blip r:embed="rId3">
            <a:alphaModFix/>
          </a:blip>
          <a:srcRect l="2543" t="4497" b="4269"/>
          <a:stretch/>
        </p:blipFill>
        <p:spPr>
          <a:xfrm>
            <a:off x="1295200" y="1350900"/>
            <a:ext cx="6553600" cy="379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Iskolaidőben</a:t>
            </a:r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11725" y="1505700"/>
            <a:ext cx="29031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4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Miért van rossz hangulatod?</a:t>
            </a:r>
            <a:endParaRPr sz="14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sok feladat (171)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sok dolgozat (126)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osztálytársaiddal való viszony (65)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tanárokkal való viszony (46)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jövő miatti félelem (171)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egyéb, diákok által beírt válaszok: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latin typeface="Merriweather"/>
                <a:ea typeface="Merriweather"/>
                <a:cs typeface="Merriweather"/>
                <a:sym typeface="Merriweather"/>
              </a:rPr>
              <a:t>valamilyen vizsga  (6)</a:t>
            </a:r>
            <a:endParaRPr sz="1200">
              <a:solidFill>
                <a:srgbClr val="20212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02124"/>
              </a:solidFill>
              <a:highlight>
                <a:srgbClr val="FF00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02124"/>
              </a:solidFill>
              <a:highlight>
                <a:srgbClr val="FF0000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2"/>
          </p:nvPr>
        </p:nvSpPr>
        <p:spPr>
          <a:xfrm>
            <a:off x="3214825" y="1505700"/>
            <a:ext cx="30468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4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Stressz fizikai tünetei</a:t>
            </a:r>
            <a:endParaRPr sz="14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egyik sem (124)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fejfájás (93)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hányinger/rosszullét (46)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hasfájás/gyomorgörcs (77)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egyéb, diákok által írt válaszok: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szédülés (6)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hát/nyak/szem a gép előtt üléstől  (7)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solidFill>
                  <a:srgbClr val="202124"/>
                </a:solidFill>
                <a:highlight>
                  <a:srgbClr val="FFFFFF"/>
                </a:highlight>
                <a:latin typeface="Merriweather"/>
                <a:ea typeface="Merriweather"/>
                <a:cs typeface="Merriweather"/>
                <a:sym typeface="Merriweather"/>
              </a:rPr>
              <a:t>kimerültség (4)</a:t>
            </a:r>
            <a:endParaRPr sz="1200">
              <a:solidFill>
                <a:srgbClr val="202124"/>
              </a:solidFill>
              <a:highlight>
                <a:srgbClr val="FFFFFF"/>
              </a:highlight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06" name="Google Shape;106;p19"/>
          <p:cNvSpPr txBox="1"/>
          <p:nvPr/>
        </p:nvSpPr>
        <p:spPr>
          <a:xfrm>
            <a:off x="6261625" y="1505700"/>
            <a:ext cx="25707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>
                <a:latin typeface="Merriweather"/>
                <a:ea typeface="Merriweather"/>
                <a:cs typeface="Merriweather"/>
                <a:sym typeface="Merriweather"/>
              </a:rPr>
              <a:t>Hangulatjavítás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evés (124)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film/sorozat (205)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család/barátok (181)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alkohol/nikotin (48)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háziállat (96)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egyéb, diákok által írt válaszok: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olvasás (14)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sport/edzés (17)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sz="1200">
                <a:latin typeface="Merriweather"/>
                <a:ea typeface="Merriweather"/>
                <a:cs typeface="Merriweather"/>
                <a:sym typeface="Merriweather"/>
              </a:rPr>
              <a:t>videojáték (23)</a:t>
            </a:r>
            <a:endParaRPr sz="1200"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675" y="644875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dirty="0"/>
              <a:t>Csak a távoktatásra vonatkozó kérdések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dirty="0"/>
              <a:t>9</a:t>
            </a:r>
            <a:r>
              <a:rPr lang="hu" dirty="0" smtClean="0"/>
              <a:t>.- 12.évfolyam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 dirty="0"/>
              <a:t>181 válasz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Alvás </a:t>
            </a:r>
            <a:endParaRPr/>
          </a:p>
        </p:txBody>
      </p:sp>
      <p:pic>
        <p:nvPicPr>
          <p:cNvPr id="117" name="Google Shape;117;p21" descr="Űrlapok-válaszdiagram. Kérdés címe: Az online vagy a kontaktoktatás idején alszol többet?. Válaszok száma: 181 válasz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77025"/>
            <a:ext cx="8825525" cy="371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Diavetítés a képernyőre (16:9 oldalarány)</PresentationFormat>
  <Paragraphs>65</Paragraphs>
  <Slides>13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7" baseType="lpstr">
      <vt:lpstr>Arial</vt:lpstr>
      <vt:lpstr>Merriweather</vt:lpstr>
      <vt:lpstr>Roboto</vt:lpstr>
      <vt:lpstr>Paradigm</vt:lpstr>
      <vt:lpstr>Mentális egészség felmérés 2021 elején a diákönkormányzattól</vt:lpstr>
      <vt:lpstr>Kitöltések</vt:lpstr>
      <vt:lpstr>Kérdések mindenkinek 7.évfolyam-12.évfolyam 271 válasz</vt:lpstr>
      <vt:lpstr>Alvás és kipihentség</vt:lpstr>
      <vt:lpstr>Jobban megvisel ez a tanév, mint az eddigiek?</vt:lpstr>
      <vt:lpstr>Jobban megvisel ez a tanév, mint az eddigiek?</vt:lpstr>
      <vt:lpstr>Iskolaidőben</vt:lpstr>
      <vt:lpstr>Csak a távoktatásra vonatkozó kérdések 9.- 12.évfolyam 181 válasz</vt:lpstr>
      <vt:lpstr>Alvás </vt:lpstr>
      <vt:lpstr>Mennyire viselte meg a távoktatás a szociális életedet?</vt:lpstr>
      <vt:lpstr>Távoktatás</vt:lpstr>
      <vt:lpstr>Rossz hangulat a távoktatás alatt</vt:lpstr>
      <vt:lpstr>Élvezed az online oktatást?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Mentális egészség felmérés 2021 elején a diákönkormányzattól</dc:title>
  <cp:lastModifiedBy>SchillerMariann</cp:lastModifiedBy>
  <cp:revision>1</cp:revision>
  <dcterms:modified xsi:type="dcterms:W3CDTF">2021-02-22T17:09:10Z</dcterms:modified>
</cp:coreProperties>
</file>